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9" r:id="rId3"/>
    <p:sldId id="260" r:id="rId4"/>
    <p:sldId id="261" r:id="rId5"/>
    <p:sldId id="262" r:id="rId6"/>
    <p:sldId id="264" r:id="rId7"/>
    <p:sldId id="268" r:id="rId8"/>
    <p:sldId id="269" r:id="rId9"/>
    <p:sldId id="265" r:id="rId10"/>
    <p:sldId id="270" r:id="rId11"/>
    <p:sldId id="266" r:id="rId12"/>
    <p:sldId id="283" r:id="rId13"/>
    <p:sldId id="278" r:id="rId14"/>
    <p:sldId id="279" r:id="rId15"/>
    <p:sldId id="302" r:id="rId16"/>
    <p:sldId id="267" r:id="rId17"/>
    <p:sldId id="304" r:id="rId18"/>
    <p:sldId id="305" r:id="rId19"/>
    <p:sldId id="306" r:id="rId20"/>
    <p:sldId id="307" r:id="rId21"/>
    <p:sldId id="271" r:id="rId22"/>
    <p:sldId id="25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19"/>
    <p:restoredTop sz="94737"/>
  </p:normalViewPr>
  <p:slideViewPr>
    <p:cSldViewPr snapToGrid="0" snapToObjects="1">
      <p:cViewPr varScale="1">
        <p:scale>
          <a:sx n="98" d="100"/>
          <a:sy n="98" d="100"/>
        </p:scale>
        <p:origin x="6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f>
</file>

<file path=ppt/media/image10.tiff>
</file>

<file path=ppt/media/image11.jpg>
</file>

<file path=ppt/media/image12.tiff>
</file>

<file path=ppt/media/image13.tiff>
</file>

<file path=ppt/media/image14.png>
</file>

<file path=ppt/media/image16.png>
</file>

<file path=ppt/media/image17.tiff>
</file>

<file path=ppt/media/image18.png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A79D08-2C06-DD4C-A207-93A96D5BF166}" type="datetimeFigureOut">
              <a:rPr lang="en-US" smtClean="0"/>
              <a:t>3/27/19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149B1B-8280-5340-B911-F9F47990D5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397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149B1B-8280-5340-B911-F9F47990D59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671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149B1B-8280-5340-B911-F9F47990D59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5754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223DE6-E4BE-4046-A6BD-657B1F4D7C9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4873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223DE6-E4BE-4046-A6BD-657B1F4D7C9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99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E5076-2D1A-DF40-BBAE-86BBE5A359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8B7937-F60E-2043-9319-A67F021CA7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E8362-B61B-0C4E-AD15-394F0A342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B8D2-7427-2A4A-BDE3-0BEFFF930043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D6970-9B10-984B-85C1-CC6774404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244FB-12A9-4F42-A81E-DE919ADB6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FCC04-23B1-2B48-90F2-B647D4AFD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161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790E1-1473-3240-8BC3-2B9C81F46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F24EF9-AF31-1C43-BA56-C4477C43E1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60A9F-A2B9-2F47-A4BD-FDE933E73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B8D2-7427-2A4A-BDE3-0BEFFF930043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588E7D-1A7F-CD4D-AA99-EEC744CF4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F213CC-572A-4F47-BC65-58BEE3E31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FCC04-23B1-2B48-90F2-B647D4AFD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841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9E215F-DAF2-E547-A3A0-48332DA78F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A4BDD6-5CD5-9F46-BD7C-F3CE5E10D0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A51AC4-87F7-9845-BA75-14B5B728F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B8D2-7427-2A4A-BDE3-0BEFFF930043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F3FBD4-169A-854A-ADA7-01D032806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1ED290-BDDE-9B41-90BA-C59C18492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FCC04-23B1-2B48-90F2-B647D4AFD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822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32472-7901-BA4B-B23E-ECA0BB88B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935AF6-7968-FB4D-8204-37B0F23A73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651680-6C21-B54A-8F94-F9BE60891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B8D2-7427-2A4A-BDE3-0BEFFF930043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F72A62-BAF1-504C-B832-B88FC49B3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3B557-1AD0-CA43-986C-2008AF251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FCC04-23B1-2B48-90F2-B647D4AFD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35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49FEC-652A-0147-834A-1D2F50E96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1E12FC-4DFF-8D42-A027-195204EFEC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D42D12-967C-5744-A98E-AF699C097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B8D2-7427-2A4A-BDE3-0BEFFF930043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A4A33A-9310-0B43-9951-5BFFE469D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17B791-6FFA-194F-9081-B5B64EA5A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FCC04-23B1-2B48-90F2-B647D4AFD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368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E8AFF-EB21-CF4B-BF9B-AE97443AB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50765-2980-844D-B5F6-23BB5AB00D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C4A3FB-1A97-5D44-A528-9CC55FE612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F8AE5F-6DF2-F24A-805C-B40127022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B8D2-7427-2A4A-BDE3-0BEFFF930043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604389-4EFD-A741-85DE-1D4C5D16A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2CC914-A2DB-224F-A92D-14E5BB9A1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FCC04-23B1-2B48-90F2-B647D4AFD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239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25B0B-EBD9-EA4B-9486-56238A4C3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DE0EF-CB49-2D47-AB28-D62015047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E0858E-7695-B846-9F8A-98731024D5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52C67D-7981-D143-BAAA-CCFEEBF8EE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CC021A-4779-2249-B266-416ACC2456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93E186-057E-6340-97C0-A6FA9FE1C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B8D2-7427-2A4A-BDE3-0BEFFF930043}" type="datetimeFigureOut">
              <a:rPr lang="en-US" smtClean="0"/>
              <a:t>3/27/19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83B37E-6BA3-194F-A45F-523984656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490748-16B2-DB4E-A208-CADB29212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FCC04-23B1-2B48-90F2-B647D4AFD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538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C1135-E5E0-B84E-8F82-D88C029D9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E067DE-D737-1746-BA02-77AA90C52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B8D2-7427-2A4A-BDE3-0BEFFF930043}" type="datetimeFigureOut">
              <a:rPr lang="en-US" smtClean="0"/>
              <a:t>3/27/19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AE9A43-BD3B-264B-A85B-8D7349063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808CED-5865-BD4E-8ED1-EF40FD7D4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FCC04-23B1-2B48-90F2-B647D4AFD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980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3A0C8E-581C-8F4B-8A2F-97CD79EE1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B8D2-7427-2A4A-BDE3-0BEFFF930043}" type="datetimeFigureOut">
              <a:rPr lang="en-US" smtClean="0"/>
              <a:t>3/27/19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61F315-DB11-C943-A024-07AF9E669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C35704-CEE4-1840-90B5-405CC91CE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FCC04-23B1-2B48-90F2-B647D4AFD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806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06081-5B73-734C-8A17-2E1C64C6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BAEA5E-DFA2-A54C-A0DD-8B77E5882B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EBF6C4-E12E-4B44-AE20-A209C5627D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500574-1418-514B-BCA5-7C942C18C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B8D2-7427-2A4A-BDE3-0BEFFF930043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AE2BD7-A5BF-834B-9237-38C1E7357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A83317-20CE-5F4A-B167-4BD42A23B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FCC04-23B1-2B48-90F2-B647D4AFD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636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C5564-8725-0B4A-B769-C04686D0F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546C9B-8DF0-DF44-9294-7DC61CEC35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912DD3-FA55-6B49-8F02-AAF54B0D5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1E3C13-CD04-1649-A65F-5D8DF8818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B8D2-7427-2A4A-BDE3-0BEFFF930043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7734F-186B-A745-BC1A-D747D9EBD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817BD7-56AC-9B49-BAE0-FE09FD0D5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FCC04-23B1-2B48-90F2-B647D4AFD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95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CF5D24-A86B-014D-A8AB-73C837C6E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75DBDC-B3E8-2B46-962C-CF1281A35D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1AD20-BEAA-3647-BB62-595FD2CD4A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4FB8D2-7427-2A4A-BDE3-0BEFFF930043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0FA8D-A87A-D74F-BD5C-1F370CFFB8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081DAA-7723-B341-A088-97596D402C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EFCC04-23B1-2B48-90F2-B647D4AFD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839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SCOMP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B2E100D-315C-3F40-8456-862F157B6D8B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5659" y="2191603"/>
            <a:ext cx="4666397" cy="46663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F06982-7E94-6C4D-A0F6-B22158F18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26327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Why climate models BUG biologists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E203C2-924F-D845-BA83-162C428867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39736"/>
            <a:ext cx="9144000" cy="151490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Nick Smith</a:t>
            </a:r>
          </a:p>
          <a:p>
            <a:r>
              <a:rPr lang="en-US" dirty="0">
                <a:solidFill>
                  <a:schemeClr val="bg1"/>
                </a:solidFill>
              </a:rPr>
              <a:t>BUGS</a:t>
            </a:r>
          </a:p>
          <a:p>
            <a:r>
              <a:rPr lang="en-US" dirty="0">
                <a:solidFill>
                  <a:schemeClr val="bg1"/>
                </a:solidFill>
              </a:rPr>
              <a:t>March 30, 2019</a:t>
            </a:r>
          </a:p>
        </p:txBody>
      </p:sp>
    </p:spTree>
    <p:extLst>
      <p:ext uri="{BB962C8B-B14F-4D97-AF65-F5344CB8AC3E}">
        <p14:creationId xmlns:p14="http://schemas.microsoft.com/office/powerpoint/2010/main" val="691948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F1865B3-B567-8F4A-BB16-46DB0C44E0A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6705" y="2223260"/>
            <a:ext cx="3491217" cy="36780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271D0C6-5DD5-3A47-AAEB-DD90CFF2086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885393" y="2339927"/>
            <a:ext cx="3678071" cy="36780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648B977-CB66-FF4F-86A1-AA17A27B8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0936" y="2743200"/>
            <a:ext cx="4307291" cy="28715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4C5FA3-85EB-E04C-A111-758773F7CD13}"/>
              </a:ext>
            </a:extLst>
          </p:cNvPr>
          <p:cNvSpPr txBox="1"/>
          <p:nvPr/>
        </p:nvSpPr>
        <p:spPr>
          <a:xfrm>
            <a:off x="475073" y="709683"/>
            <a:ext cx="30144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u="sng" dirty="0">
                <a:solidFill>
                  <a:schemeClr val="bg1"/>
                </a:solidFill>
              </a:rPr>
              <a:t>Photosynthesis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</a:rPr>
              <a:t>120 </a:t>
            </a:r>
            <a:r>
              <a:rPr lang="en-US" sz="3600" dirty="0" err="1">
                <a:solidFill>
                  <a:schemeClr val="bg1"/>
                </a:solidFill>
              </a:rPr>
              <a:t>PgC</a:t>
            </a:r>
            <a:r>
              <a:rPr lang="en-US" sz="3600" dirty="0">
                <a:solidFill>
                  <a:schemeClr val="bg1"/>
                </a:solidFill>
              </a:rPr>
              <a:t>/</a:t>
            </a:r>
            <a:r>
              <a:rPr lang="en-US" sz="3600" dirty="0" err="1">
                <a:solidFill>
                  <a:schemeClr val="bg1"/>
                </a:solidFill>
              </a:rPr>
              <a:t>yr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234729-BC25-2A42-8131-CCEE2D2462DF}"/>
              </a:ext>
            </a:extLst>
          </p:cNvPr>
          <p:cNvSpPr txBox="1"/>
          <p:nvPr/>
        </p:nvSpPr>
        <p:spPr>
          <a:xfrm>
            <a:off x="4214221" y="432684"/>
            <a:ext cx="280134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u="sng" dirty="0">
                <a:solidFill>
                  <a:schemeClr val="bg1"/>
                </a:solidFill>
              </a:rPr>
              <a:t>Soil microbial </a:t>
            </a:r>
          </a:p>
          <a:p>
            <a:pPr algn="ctr"/>
            <a:r>
              <a:rPr lang="en-US" sz="3600" u="sng" dirty="0">
                <a:solidFill>
                  <a:schemeClr val="bg1"/>
                </a:solidFill>
              </a:rPr>
              <a:t>respiration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</a:rPr>
              <a:t>60 </a:t>
            </a:r>
            <a:r>
              <a:rPr lang="en-US" sz="3600" dirty="0" err="1">
                <a:solidFill>
                  <a:schemeClr val="bg1"/>
                </a:solidFill>
              </a:rPr>
              <a:t>PgC</a:t>
            </a:r>
            <a:r>
              <a:rPr lang="en-US" sz="3600" dirty="0">
                <a:solidFill>
                  <a:schemeClr val="bg1"/>
                </a:solidFill>
              </a:rPr>
              <a:t>/</a:t>
            </a:r>
            <a:r>
              <a:rPr lang="en-US" sz="3600" dirty="0" err="1">
                <a:solidFill>
                  <a:schemeClr val="bg1"/>
                </a:solidFill>
              </a:rPr>
              <a:t>yr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E439F5-1252-E547-B4BB-2E5F622EE86C}"/>
              </a:ext>
            </a:extLst>
          </p:cNvPr>
          <p:cNvSpPr txBox="1"/>
          <p:nvPr/>
        </p:nvSpPr>
        <p:spPr>
          <a:xfrm>
            <a:off x="8081397" y="709683"/>
            <a:ext cx="358636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u="sng" dirty="0">
                <a:solidFill>
                  <a:schemeClr val="bg1"/>
                </a:solidFill>
              </a:rPr>
              <a:t>Fossil fuel burning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</a:rPr>
              <a:t>&lt;10 </a:t>
            </a:r>
            <a:r>
              <a:rPr lang="en-US" sz="3600" dirty="0" err="1">
                <a:solidFill>
                  <a:schemeClr val="bg1"/>
                </a:solidFill>
              </a:rPr>
              <a:t>PgC</a:t>
            </a:r>
            <a:r>
              <a:rPr lang="en-US" sz="3600" dirty="0">
                <a:solidFill>
                  <a:schemeClr val="bg1"/>
                </a:solidFill>
              </a:rPr>
              <a:t>/</a:t>
            </a:r>
            <a:r>
              <a:rPr lang="en-US" sz="3600" dirty="0" err="1">
                <a:solidFill>
                  <a:schemeClr val="bg1"/>
                </a:solidFill>
              </a:rPr>
              <a:t>yr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51F0FC-F1DC-EF4A-95B6-05AB1311011F}"/>
              </a:ext>
            </a:extLst>
          </p:cNvPr>
          <p:cNvSpPr txBox="1"/>
          <p:nvPr/>
        </p:nvSpPr>
        <p:spPr>
          <a:xfrm>
            <a:off x="10922101" y="6488668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IPCC (2013)</a:t>
            </a:r>
          </a:p>
        </p:txBody>
      </p:sp>
    </p:spTree>
    <p:extLst>
      <p:ext uri="{BB962C8B-B14F-4D97-AF65-F5344CB8AC3E}">
        <p14:creationId xmlns:p14="http://schemas.microsoft.com/office/powerpoint/2010/main" val="1907807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40E5E-F413-4C43-8DB0-6D3DCE3E1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Why do Biologists care?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9A5BC-FD0A-6F42-83B1-0CF99F0E67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4400" dirty="0">
                <a:solidFill>
                  <a:schemeClr val="bg1"/>
                </a:solidFill>
              </a:rPr>
              <a:t>There is a lot of Biology in ESMs</a:t>
            </a:r>
          </a:p>
          <a:p>
            <a:pPr lvl="1"/>
            <a:r>
              <a:rPr lang="en-US" sz="4000" dirty="0">
                <a:solidFill>
                  <a:schemeClr val="bg1"/>
                </a:solidFill>
              </a:rPr>
              <a:t>And that Biology matters!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400" dirty="0">
                <a:solidFill>
                  <a:schemeClr val="bg1"/>
                </a:solidFill>
              </a:rPr>
              <a:t>There is a lot of Biology missing from ESMs</a:t>
            </a:r>
          </a:p>
        </p:txBody>
      </p:sp>
    </p:spTree>
    <p:extLst>
      <p:ext uri="{BB962C8B-B14F-4D97-AF65-F5344CB8AC3E}">
        <p14:creationId xmlns:p14="http://schemas.microsoft.com/office/powerpoint/2010/main" val="978986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1980’s: plant models are developed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8270" y="3905480"/>
            <a:ext cx="1814630" cy="27219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1610" y="3905480"/>
            <a:ext cx="1979424" cy="27109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2890" y="3894485"/>
            <a:ext cx="2721945" cy="272194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0360" y="1873180"/>
            <a:ext cx="73025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610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90’s to 2000’s: spinach world!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004" y="2268370"/>
            <a:ext cx="5384610" cy="35897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5352" y="2312915"/>
            <a:ext cx="3500651" cy="350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9161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837859" y="4107976"/>
            <a:ext cx="390099" cy="1692323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2000’s: 5 </a:t>
            </a:r>
            <a:r>
              <a:rPr lang="mr-IN" dirty="0">
                <a:solidFill>
                  <a:schemeClr val="bg1"/>
                </a:solidFill>
              </a:rPr>
              <a:t>–</a:t>
            </a:r>
            <a:r>
              <a:rPr lang="en-US" dirty="0">
                <a:solidFill>
                  <a:schemeClr val="bg1"/>
                </a:solidFill>
              </a:rPr>
              <a:t> 10 plant “types”</a:t>
            </a:r>
          </a:p>
        </p:txBody>
      </p:sp>
      <p:sp>
        <p:nvSpPr>
          <p:cNvPr id="4" name="Oval 3"/>
          <p:cNvSpPr/>
          <p:nvPr/>
        </p:nvSpPr>
        <p:spPr>
          <a:xfrm>
            <a:off x="838200" y="2402006"/>
            <a:ext cx="1856095" cy="170597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Moon 4"/>
          <p:cNvSpPr/>
          <p:nvPr/>
        </p:nvSpPr>
        <p:spPr>
          <a:xfrm>
            <a:off x="5322635" y="2402006"/>
            <a:ext cx="1351129" cy="1705970"/>
          </a:xfrm>
          <a:prstGeom prst="moon">
            <a:avLst>
              <a:gd name="adj" fmla="val 87500"/>
            </a:avLst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71197" y="4107976"/>
            <a:ext cx="390099" cy="1692323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283665" y="4107976"/>
            <a:ext cx="390099" cy="1692323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Triangle 7"/>
          <p:cNvSpPr/>
          <p:nvPr/>
        </p:nvSpPr>
        <p:spPr>
          <a:xfrm>
            <a:off x="3398288" y="2402006"/>
            <a:ext cx="1269242" cy="3098042"/>
          </a:xfrm>
          <a:prstGeom prst="triangl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6673764" y="3466531"/>
            <a:ext cx="395782" cy="48449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6673764" y="3254991"/>
            <a:ext cx="197891" cy="45378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7004511" y="2634871"/>
            <a:ext cx="11518" cy="91951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7069546" y="3309582"/>
            <a:ext cx="725040" cy="17230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6574818" y="2482258"/>
            <a:ext cx="171450" cy="127429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6695659" y="2185099"/>
            <a:ext cx="472833" cy="80376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7267438" y="3109984"/>
            <a:ext cx="85302" cy="28574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7310089" y="2586979"/>
            <a:ext cx="194479" cy="66588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772709" y="3865728"/>
            <a:ext cx="349719" cy="29683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7833814" y="4094329"/>
            <a:ext cx="1856095" cy="170597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1" name="Arc 40"/>
          <p:cNvSpPr/>
          <p:nvPr/>
        </p:nvSpPr>
        <p:spPr>
          <a:xfrm>
            <a:off x="9924764" y="4477355"/>
            <a:ext cx="982639" cy="2380645"/>
          </a:xfrm>
          <a:prstGeom prst="arc">
            <a:avLst/>
          </a:prstGeom>
          <a:ln w="762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2" name="Arc 41"/>
          <p:cNvSpPr/>
          <p:nvPr/>
        </p:nvSpPr>
        <p:spPr>
          <a:xfrm rot="805786" flipH="1">
            <a:off x="10870812" y="4536744"/>
            <a:ext cx="791695" cy="2380645"/>
          </a:xfrm>
          <a:prstGeom prst="arc">
            <a:avLst/>
          </a:prstGeom>
          <a:ln w="762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3" name="Arc 42"/>
          <p:cNvSpPr/>
          <p:nvPr/>
        </p:nvSpPr>
        <p:spPr>
          <a:xfrm>
            <a:off x="10880107" y="4413170"/>
            <a:ext cx="51747" cy="2380645"/>
          </a:xfrm>
          <a:prstGeom prst="arc">
            <a:avLst/>
          </a:prstGeom>
          <a:ln w="762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4" name="Arc 43"/>
          <p:cNvSpPr/>
          <p:nvPr/>
        </p:nvSpPr>
        <p:spPr>
          <a:xfrm>
            <a:off x="8985916" y="4558351"/>
            <a:ext cx="1897035" cy="2336538"/>
          </a:xfrm>
          <a:prstGeom prst="arc">
            <a:avLst>
              <a:gd name="adj1" fmla="val 16260728"/>
              <a:gd name="adj2" fmla="val 21273581"/>
            </a:avLst>
          </a:prstGeom>
          <a:ln w="762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927266" y="6073254"/>
            <a:ext cx="16779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Broadleaf tree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524733" y="6073254"/>
            <a:ext cx="17650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Deciduous tree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205271" y="6073254"/>
            <a:ext cx="18038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chemeClr val="bg1"/>
                </a:solidFill>
              </a:rPr>
              <a:t>Needleleaf</a:t>
            </a:r>
            <a:r>
              <a:rPr lang="en-US" sz="2000" dirty="0">
                <a:solidFill>
                  <a:schemeClr val="bg1"/>
                </a:solidFill>
              </a:rPr>
              <a:t> tree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8363354" y="6073254"/>
            <a:ext cx="7970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Shrub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0481820" y="6073254"/>
            <a:ext cx="7566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Grass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0660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2010’s: “Smart” plants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2764" y="3353400"/>
            <a:ext cx="9628231" cy="315658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38200" y="1690688"/>
            <a:ext cx="103731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With time, plants will acclimate to environmental perturbations, such as elevated temperature and CO</a:t>
            </a:r>
            <a:r>
              <a:rPr lang="en-US" sz="3600" baseline="-25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2</a:t>
            </a:r>
            <a:r>
              <a:rPr lang="en-US" sz="3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84674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40E5E-F413-4C43-8DB0-6D3DCE3E1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Why do Biologists care?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9A5BC-FD0A-6F42-83B1-0CF99F0E67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4400" dirty="0">
                <a:solidFill>
                  <a:schemeClr val="bg1"/>
                </a:solidFill>
              </a:rPr>
              <a:t>There is a lot of Biology in ESMs</a:t>
            </a:r>
          </a:p>
          <a:p>
            <a:pPr lvl="1"/>
            <a:r>
              <a:rPr lang="en-US" sz="4000" dirty="0">
                <a:solidFill>
                  <a:schemeClr val="bg1"/>
                </a:solidFill>
              </a:rPr>
              <a:t>And that Biology matters!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400" dirty="0">
                <a:solidFill>
                  <a:schemeClr val="bg1"/>
                </a:solidFill>
              </a:rPr>
              <a:t>There is a lot of Biology missing from ESMs</a:t>
            </a:r>
          </a:p>
          <a:p>
            <a:pPr lvl="1"/>
            <a:r>
              <a:rPr lang="en-US" sz="4000" dirty="0">
                <a:solidFill>
                  <a:schemeClr val="bg1"/>
                </a:solidFill>
              </a:rPr>
              <a:t>…which may or may not matter</a:t>
            </a:r>
          </a:p>
        </p:txBody>
      </p:sp>
    </p:spTree>
    <p:extLst>
      <p:ext uri="{BB962C8B-B14F-4D97-AF65-F5344CB8AC3E}">
        <p14:creationId xmlns:p14="http://schemas.microsoft.com/office/powerpoint/2010/main" val="40807988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2010’s: “Smart” plants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8199" y="1690688"/>
            <a:ext cx="103731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Acclimation reduces plant sensitivity to climate, which increases future evaporative cooling.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997" t="49131" r="49328" b="2402"/>
          <a:stretch/>
        </p:blipFill>
        <p:spPr>
          <a:xfrm>
            <a:off x="1033936" y="3016251"/>
            <a:ext cx="5965367" cy="360940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38409" y="5556137"/>
            <a:ext cx="4753591" cy="1301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391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AB76A-00D8-EF41-9BCD-1C6991382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Biology in ESMs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79440-41EB-4641-81EB-60AD1660F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Plant “types”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Photosynthesis, respiration, transpiration, nutrient cycling</a:t>
            </a:r>
          </a:p>
          <a:p>
            <a:r>
              <a:rPr lang="en-US" dirty="0">
                <a:solidFill>
                  <a:schemeClr val="bg1"/>
                </a:solidFill>
              </a:rPr>
              <a:t>“Living” soils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Respiration, nutrient cycling</a:t>
            </a:r>
          </a:p>
          <a:p>
            <a:r>
              <a:rPr lang="en-US" dirty="0">
                <a:solidFill>
                  <a:schemeClr val="bg1"/>
                </a:solidFill>
              </a:rPr>
              <a:t>Humans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Not really doing any biology directly; mostly just burning fossil fuels and changing land use</a:t>
            </a:r>
          </a:p>
        </p:txBody>
      </p:sp>
    </p:spTree>
    <p:extLst>
      <p:ext uri="{BB962C8B-B14F-4D97-AF65-F5344CB8AC3E}">
        <p14:creationId xmlns:p14="http://schemas.microsoft.com/office/powerpoint/2010/main" val="26648850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AB76A-00D8-EF41-9BCD-1C6991382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Biology missing from ESMs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79440-41EB-4641-81EB-60AD1660F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Individual species</a:t>
            </a:r>
          </a:p>
          <a:p>
            <a:r>
              <a:rPr lang="en-US" sz="4000" dirty="0">
                <a:solidFill>
                  <a:schemeClr val="bg1"/>
                </a:solidFill>
              </a:rPr>
              <a:t>Animals, bacteria, fungi</a:t>
            </a:r>
          </a:p>
          <a:p>
            <a:r>
              <a:rPr lang="en-US" sz="4000" dirty="0">
                <a:solidFill>
                  <a:schemeClr val="bg1"/>
                </a:solidFill>
              </a:rPr>
              <a:t>Reproduction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7710A3-1BE4-864A-9ADD-8A89AD66C0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6668" y="1690688"/>
            <a:ext cx="4685335" cy="4697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243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257B1-0B28-9743-8AB5-458B57193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 world is projected to war 4°C by 2100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A7B373-D7A4-954E-84F1-9835FC84085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05438" y="1753816"/>
            <a:ext cx="8181123" cy="47348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2FD4225-B727-7640-9B77-3C7E8190FAAE}"/>
              </a:ext>
            </a:extLst>
          </p:cNvPr>
          <p:cNvSpPr txBox="1"/>
          <p:nvPr/>
        </p:nvSpPr>
        <p:spPr>
          <a:xfrm>
            <a:off x="10922101" y="6488668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IPCC (2013)</a:t>
            </a:r>
          </a:p>
        </p:txBody>
      </p:sp>
    </p:spTree>
    <p:extLst>
      <p:ext uri="{BB962C8B-B14F-4D97-AF65-F5344CB8AC3E}">
        <p14:creationId xmlns:p14="http://schemas.microsoft.com/office/powerpoint/2010/main" val="15485445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0DC62-B26D-F942-BC1B-1D180A324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Which leads to…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11197-338B-0546-BDAE-7D1208981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dirty="0">
                <a:solidFill>
                  <a:schemeClr val="bg1"/>
                </a:solidFill>
              </a:rPr>
              <a:t>Models should this important process that I measured!</a:t>
            </a:r>
          </a:p>
        </p:txBody>
      </p:sp>
    </p:spTree>
    <p:extLst>
      <p:ext uri="{BB962C8B-B14F-4D97-AF65-F5344CB8AC3E}">
        <p14:creationId xmlns:p14="http://schemas.microsoft.com/office/powerpoint/2010/main" val="26198467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A4C53-E1A5-0243-B2CD-08215C2E0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I’m convinced, what do I need to know to get my Biology in an ESM?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86DF2C-E086-9A42-B743-30D569B838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2370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CFC9D92-CF66-1B4C-AF6B-7ED010917D16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Why climate models BUG biologists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A9BDD650-1FB7-F84D-B09F-D475FF18DCE1}"/>
              </a:ext>
            </a:extLst>
          </p:cNvPr>
          <p:cNvSpPr txBox="1">
            <a:spLocks/>
          </p:cNvSpPr>
          <p:nvPr/>
        </p:nvSpPr>
        <p:spPr>
          <a:xfrm>
            <a:off x="1524000" y="4039736"/>
            <a:ext cx="9144000" cy="12180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Nick Smith</a:t>
            </a:r>
          </a:p>
          <a:p>
            <a:r>
              <a:rPr lang="en-US"/>
              <a:t>BUGS, March 30, 2019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F821DC-4486-D647-BF36-4D6EC59AD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662" y="142602"/>
            <a:ext cx="11544300" cy="5867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FA2570-FA94-5449-865C-EA3FF015B446}"/>
              </a:ext>
            </a:extLst>
          </p:cNvPr>
          <p:cNvSpPr txBox="1"/>
          <p:nvPr/>
        </p:nvSpPr>
        <p:spPr>
          <a:xfrm>
            <a:off x="8966383" y="6355109"/>
            <a:ext cx="286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https://github.com/ESCOMP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636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257B1-0B28-9743-8AB5-458B57193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Says who?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A7B373-D7A4-954E-84F1-9835FC84085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05438" y="1753816"/>
            <a:ext cx="8181123" cy="47348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2FD4225-B727-7640-9B77-3C7E8190FAAE}"/>
              </a:ext>
            </a:extLst>
          </p:cNvPr>
          <p:cNvSpPr txBox="1"/>
          <p:nvPr/>
        </p:nvSpPr>
        <p:spPr>
          <a:xfrm>
            <a:off x="10922101" y="6488668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IPCC (2013)</a:t>
            </a:r>
          </a:p>
        </p:txBody>
      </p:sp>
    </p:spTree>
    <p:extLst>
      <p:ext uri="{BB962C8B-B14F-4D97-AF65-F5344CB8AC3E}">
        <p14:creationId xmlns:p14="http://schemas.microsoft.com/office/powerpoint/2010/main" val="3293919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72D12-B2DD-5240-B6E1-13569D65A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Earth System Models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787AFB-A273-A845-8763-6763CF9210D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10432" y="1690688"/>
            <a:ext cx="6371135" cy="477835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842FD5-FE06-9A4A-9042-857BC120B22A}"/>
              </a:ext>
            </a:extLst>
          </p:cNvPr>
          <p:cNvSpPr txBox="1"/>
          <p:nvPr/>
        </p:nvSpPr>
        <p:spPr>
          <a:xfrm>
            <a:off x="10137848" y="6488668"/>
            <a:ext cx="2054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Dr. Kaitlin </a:t>
            </a:r>
            <a:r>
              <a:rPr lang="en-US" dirty="0" err="1">
                <a:solidFill>
                  <a:schemeClr val="bg1"/>
                </a:solidFill>
              </a:rPr>
              <a:t>Naughten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4398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2A110-0309-D046-BC99-02A8AB61B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Why do Biologists care?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2B75AD-CCBC-F14A-A352-2DB0B83FD3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0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40E5E-F413-4C43-8DB0-6D3DCE3E1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Why do Biologists care?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9A5BC-FD0A-6F42-83B1-0CF99F0E67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4400" dirty="0">
                <a:solidFill>
                  <a:schemeClr val="bg1"/>
                </a:solidFill>
              </a:rPr>
              <a:t>There is a lot of Biology in ESMs</a:t>
            </a:r>
          </a:p>
        </p:txBody>
      </p:sp>
    </p:spTree>
    <p:extLst>
      <p:ext uri="{BB962C8B-B14F-4D97-AF65-F5344CB8AC3E}">
        <p14:creationId xmlns:p14="http://schemas.microsoft.com/office/powerpoint/2010/main" val="4037640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8787AFB-A273-A845-8763-6763CF9210D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73954" y="967356"/>
            <a:ext cx="6371135" cy="477835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842FD5-FE06-9A4A-9042-857BC120B22A}"/>
              </a:ext>
            </a:extLst>
          </p:cNvPr>
          <p:cNvSpPr txBox="1"/>
          <p:nvPr/>
        </p:nvSpPr>
        <p:spPr>
          <a:xfrm>
            <a:off x="10137848" y="6488668"/>
            <a:ext cx="2054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Dr. Kaitlin </a:t>
            </a:r>
            <a:r>
              <a:rPr lang="en-US" dirty="0" err="1">
                <a:solidFill>
                  <a:schemeClr val="bg1"/>
                </a:solidFill>
              </a:rPr>
              <a:t>Naughten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95B9E05-340C-3B44-A461-B84D7BA0DAD4}"/>
              </a:ext>
            </a:extLst>
          </p:cNvPr>
          <p:cNvSpPr/>
          <p:nvPr/>
        </p:nvSpPr>
        <p:spPr>
          <a:xfrm>
            <a:off x="3343701" y="3725839"/>
            <a:ext cx="2615820" cy="241565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390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E3A641-6F9B-7143-9120-A5F78214724B}"/>
              </a:ext>
            </a:extLst>
          </p:cNvPr>
          <p:cNvSpPr txBox="1"/>
          <p:nvPr/>
        </p:nvSpPr>
        <p:spPr>
          <a:xfrm>
            <a:off x="9863606" y="6488668"/>
            <a:ext cx="2328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Dave Lawrence (NCAR)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5FA44C-0BE7-8442-AD81-B09839ADF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024" y="249377"/>
            <a:ext cx="11236849" cy="613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3175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40E5E-F413-4C43-8DB0-6D3DCE3E1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Why do Biologists care?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9A5BC-FD0A-6F42-83B1-0CF99F0E67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4400" dirty="0">
                <a:solidFill>
                  <a:schemeClr val="bg1"/>
                </a:solidFill>
              </a:rPr>
              <a:t>There is a lot of Biology in ESMs</a:t>
            </a:r>
          </a:p>
          <a:p>
            <a:pPr lvl="1"/>
            <a:r>
              <a:rPr lang="en-US" sz="4000" dirty="0">
                <a:solidFill>
                  <a:schemeClr val="bg1"/>
                </a:solidFill>
              </a:rPr>
              <a:t>And that Biology matters!</a:t>
            </a:r>
          </a:p>
        </p:txBody>
      </p:sp>
    </p:spTree>
    <p:extLst>
      <p:ext uri="{BB962C8B-B14F-4D97-AF65-F5344CB8AC3E}">
        <p14:creationId xmlns:p14="http://schemas.microsoft.com/office/powerpoint/2010/main" val="40544855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1456</TotalTime>
  <Words>349</Words>
  <Application>Microsoft Macintosh PowerPoint</Application>
  <PresentationFormat>Widescreen</PresentationFormat>
  <Paragraphs>69</Paragraphs>
  <Slides>22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Mangal</vt:lpstr>
      <vt:lpstr>Office Theme</vt:lpstr>
      <vt:lpstr>Why climate models BUG biologists</vt:lpstr>
      <vt:lpstr>The world is projected to war 4°C by 2100</vt:lpstr>
      <vt:lpstr>Says who?</vt:lpstr>
      <vt:lpstr>Earth System Models</vt:lpstr>
      <vt:lpstr>Why do Biologists care?</vt:lpstr>
      <vt:lpstr>Why do Biologists care?</vt:lpstr>
      <vt:lpstr>PowerPoint Presentation</vt:lpstr>
      <vt:lpstr>PowerPoint Presentation</vt:lpstr>
      <vt:lpstr>Why do Biologists care?</vt:lpstr>
      <vt:lpstr>PowerPoint Presentation</vt:lpstr>
      <vt:lpstr>Why do Biologists care?</vt:lpstr>
      <vt:lpstr>1980’s: plant models are developed</vt:lpstr>
      <vt:lpstr>90’s to 2000’s: spinach world!</vt:lpstr>
      <vt:lpstr>2000’s: 5 – 10 plant “types”</vt:lpstr>
      <vt:lpstr>2010’s: “Smart” plants</vt:lpstr>
      <vt:lpstr>Why do Biologists care?</vt:lpstr>
      <vt:lpstr>2010’s: “Smart” plants</vt:lpstr>
      <vt:lpstr>Biology in ESMs</vt:lpstr>
      <vt:lpstr>Biology missing from ESMs</vt:lpstr>
      <vt:lpstr>Which leads to…</vt:lpstr>
      <vt:lpstr>I’m convinced, what do I need to know to get my Biology in an ESM?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20</cp:revision>
  <dcterms:created xsi:type="dcterms:W3CDTF">2019-03-27T21:22:41Z</dcterms:created>
  <dcterms:modified xsi:type="dcterms:W3CDTF">2019-03-28T21:39:11Z</dcterms:modified>
</cp:coreProperties>
</file>

<file path=docProps/thumbnail.jpeg>
</file>